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55"/>
  </p:notesMasterIdLst>
  <p:handoutMasterIdLst>
    <p:handoutMasterId r:id="rId56"/>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70" r:id="rId46"/>
    <p:sldId id="472" r:id="rId47"/>
    <p:sldId id="473" r:id="rId48"/>
    <p:sldId id="511" r:id="rId49"/>
    <p:sldId id="513" r:id="rId50"/>
    <p:sldId id="512" r:id="rId51"/>
    <p:sldId id="514" r:id="rId52"/>
    <p:sldId id="451" r:id="rId53"/>
    <p:sldId id="424" r:id="rId54"/>
  </p:sldIdLst>
  <p:sldSz cx="9906000" cy="6858000" type="A4"/>
  <p:notesSz cx="6797675" cy="9874250"/>
  <p:custDataLst>
    <p:tags r:id="rId5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5" Type="http://schemas.openxmlformats.org/officeDocument/2006/relationships/image" Target="../media/image63.png"/><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a:t>
            </a:r>
            <a:r>
              <a:rPr lang="en-US" dirty="0" smtClean="0"/>
              <a:t>–</a:t>
            </a:r>
            <a:r>
              <a:rPr lang="en-US" dirty="0" smtClean="0"/>
              <a:t>SWF</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SWF </a:t>
            </a:r>
            <a:r>
              <a:rPr lang="en-US" sz="3600" dirty="0" smtClean="0">
                <a:solidFill>
                  <a:srgbClr val="0094C3"/>
                </a:solidFill>
                <a:latin typeface="Arial Narrow" pitchFamily="34" charset="0"/>
              </a:rPr>
              <a:t>– Simple </a:t>
            </a:r>
            <a:r>
              <a:rPr lang="en-US" sz="3600" dirty="0" smtClean="0">
                <a:solidFill>
                  <a:srgbClr val="0094C3"/>
                </a:solidFill>
                <a:latin typeface="Arial Narrow" pitchFamily="34" charset="0"/>
              </a:rPr>
              <a:t>Workflow </a:t>
            </a:r>
            <a:r>
              <a:rPr lang="en-US" sz="3600" dirty="0" smtClean="0">
                <a:solidFill>
                  <a:srgbClr val="0094C3"/>
                </a:solidFill>
                <a:latin typeface="Arial Narrow" pitchFamily="34" charset="0"/>
              </a:rPr>
              <a:t>Service  </a:t>
            </a:r>
          </a:p>
        </p:txBody>
      </p:sp>
      <p:sp>
        <p:nvSpPr>
          <p:cNvPr id="11" name="7-Point Star 10"/>
          <p:cNvSpPr/>
          <p:nvPr/>
        </p:nvSpPr>
        <p:spPr>
          <a:xfrm>
            <a:off x="635000" y="1143000"/>
            <a:ext cx="2616200" cy="2273300"/>
          </a:xfrm>
          <a:prstGeom prst="star7">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SWF </a:t>
            </a:r>
            <a:endParaRPr lang="en-US" sz="2400" dirty="0" smtClean="0">
              <a:solidFill>
                <a:schemeClr val="tx2">
                  <a:lumMod val="50000"/>
                </a:schemeClr>
              </a:solidFill>
            </a:endParaRPr>
          </a:p>
        </p:txBody>
      </p:sp>
      <p:cxnSp>
        <p:nvCxnSpPr>
          <p:cNvPr id="14" name="Straight Arrow Connector 13"/>
          <p:cNvCxnSpPr/>
          <p:nvPr/>
        </p:nvCxnSpPr>
        <p:spPr>
          <a:xfrm flipV="1">
            <a:off x="3644900" y="1816100"/>
            <a:ext cx="1879600" cy="1397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8-Point Star 14"/>
          <p:cNvSpPr/>
          <p:nvPr/>
        </p:nvSpPr>
        <p:spPr>
          <a:xfrm>
            <a:off x="5816600" y="4864100"/>
            <a:ext cx="2501900" cy="1181100"/>
          </a:xfrm>
          <a:prstGeom prst="star8">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Media Processing</a:t>
            </a:r>
            <a:endParaRPr lang="en-US" sz="1600" dirty="0" smtClean="0">
              <a:solidFill>
                <a:schemeClr val="tx2">
                  <a:lumMod val="50000"/>
                </a:schemeClr>
              </a:solidFill>
            </a:endParaRPr>
          </a:p>
        </p:txBody>
      </p:sp>
      <p:sp>
        <p:nvSpPr>
          <p:cNvPr id="16" name="8-Point Star 15"/>
          <p:cNvSpPr/>
          <p:nvPr/>
        </p:nvSpPr>
        <p:spPr>
          <a:xfrm>
            <a:off x="5664200" y="2286000"/>
            <a:ext cx="2501900" cy="1181100"/>
          </a:xfrm>
          <a:prstGeom prst="star8">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Web application back ends</a:t>
            </a:r>
            <a:endParaRPr lang="en-US" sz="1600" dirty="0" smtClean="0">
              <a:solidFill>
                <a:schemeClr val="tx2">
                  <a:lumMod val="50000"/>
                </a:schemeClr>
              </a:solidFill>
            </a:endParaRPr>
          </a:p>
        </p:txBody>
      </p:sp>
      <p:sp>
        <p:nvSpPr>
          <p:cNvPr id="17" name="8-Point Star 16"/>
          <p:cNvSpPr/>
          <p:nvPr/>
        </p:nvSpPr>
        <p:spPr>
          <a:xfrm>
            <a:off x="5778500" y="3581400"/>
            <a:ext cx="2501900" cy="1181100"/>
          </a:xfrm>
          <a:prstGeom prst="star8">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Business Process Workflows</a:t>
            </a:r>
            <a:endParaRPr lang="en-US" sz="1600" dirty="0" smtClean="0">
              <a:solidFill>
                <a:schemeClr val="tx2">
                  <a:lumMod val="50000"/>
                </a:schemeClr>
              </a:solidFill>
            </a:endParaRPr>
          </a:p>
        </p:txBody>
      </p:sp>
      <p:sp>
        <p:nvSpPr>
          <p:cNvPr id="18" name="8-Point Star 17"/>
          <p:cNvSpPr/>
          <p:nvPr/>
        </p:nvSpPr>
        <p:spPr>
          <a:xfrm>
            <a:off x="5651500" y="1016000"/>
            <a:ext cx="2501900" cy="1181100"/>
          </a:xfrm>
          <a:prstGeom prst="star8">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Analytics Pipelines</a:t>
            </a:r>
            <a:endParaRPr lang="en-US" sz="1600" dirty="0" smtClean="0">
              <a:solidFill>
                <a:schemeClr val="tx2">
                  <a:lumMod val="50000"/>
                </a:schemeClr>
              </a:solidFill>
            </a:endParaRPr>
          </a:p>
        </p:txBody>
      </p:sp>
      <p:cxnSp>
        <p:nvCxnSpPr>
          <p:cNvPr id="19" name="Straight Arrow Connector 18"/>
          <p:cNvCxnSpPr/>
          <p:nvPr/>
        </p:nvCxnSpPr>
        <p:spPr>
          <a:xfrm>
            <a:off x="3505200" y="2387600"/>
            <a:ext cx="1854200" cy="4953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908300" y="2984500"/>
            <a:ext cx="2451100" cy="9906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4300" y="3657600"/>
            <a:ext cx="2933700" cy="17399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683000" y="1295400"/>
            <a:ext cx="1714500" cy="317500"/>
          </a:xfrm>
          <a:prstGeom prst="rect">
            <a:avLst/>
          </a:prstGeom>
          <a:noFill/>
        </p:spPr>
        <p:txBody>
          <a:bodyPr wrap="square" rtlCol="0">
            <a:spAutoFit/>
          </a:bodyPr>
          <a:lstStyle/>
          <a:p>
            <a:r>
              <a:rPr lang="en-US" sz="1400" b="1" dirty="0" smtClean="0">
                <a:solidFill>
                  <a:schemeClr val="tx2">
                    <a:lumMod val="50000"/>
                  </a:schemeClr>
                </a:solidFill>
              </a:rPr>
              <a:t>Web Service</a:t>
            </a:r>
            <a:endParaRPr lang="en-US" sz="1400" b="1" dirty="0" smtClean="0">
              <a:solidFill>
                <a:schemeClr val="tx2">
                  <a:lumMod val="50000"/>
                </a:schemeClr>
              </a:solidFill>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SWF- EXAMPLE</a:t>
            </a:r>
            <a:endParaRPr lang="en-US" sz="3600" dirty="0" smtClean="0">
              <a:solidFill>
                <a:srgbClr val="0094C3"/>
              </a:solidFill>
              <a:latin typeface="Arial Narrow" pitchFamily="34" charset="0"/>
            </a:endParaRPr>
          </a:p>
        </p:txBody>
      </p:sp>
      <p:pic>
        <p:nvPicPr>
          <p:cNvPr id="378883" name="Picture 3"/>
          <p:cNvPicPr>
            <a:picLocks noChangeAspect="1" noChangeArrowheads="1"/>
          </p:cNvPicPr>
          <p:nvPr/>
        </p:nvPicPr>
        <p:blipFill>
          <a:blip r:embed="rId5" cstate="print"/>
          <a:srcRect/>
          <a:stretch>
            <a:fillRect/>
          </a:stretch>
        </p:blipFill>
        <p:spPr bwMode="auto">
          <a:xfrm>
            <a:off x="1076325" y="1444625"/>
            <a:ext cx="7753350" cy="3968750"/>
          </a:xfrm>
          <a:prstGeom prst="rect">
            <a:avLst/>
          </a:prstGeom>
          <a:noFill/>
          <a:ln w="9525">
            <a:noFill/>
            <a:miter lim="800000"/>
            <a:headEnd/>
            <a:tailEnd/>
          </a:ln>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SWF Workers</a:t>
            </a:r>
            <a:endParaRPr lang="en-US" dirty="0">
              <a:solidFill>
                <a:schemeClr val="accent5"/>
              </a:solidFill>
            </a:endParaRPr>
          </a:p>
        </p:txBody>
      </p:sp>
      <p:pic>
        <p:nvPicPr>
          <p:cNvPr id="641025" name="Picture 1"/>
          <p:cNvPicPr>
            <a:picLocks noChangeAspect="1" noChangeArrowheads="1"/>
          </p:cNvPicPr>
          <p:nvPr/>
        </p:nvPicPr>
        <p:blipFill>
          <a:blip r:embed="rId2" cstate="print"/>
          <a:srcRect/>
          <a:stretch>
            <a:fillRect/>
          </a:stretch>
        </p:blipFill>
        <p:spPr bwMode="auto">
          <a:xfrm>
            <a:off x="1752600" y="2797175"/>
            <a:ext cx="7048500" cy="1365250"/>
          </a:xfrm>
          <a:prstGeom prst="rect">
            <a:avLst/>
          </a:prstGeom>
          <a:noFill/>
          <a:ln w="9525">
            <a:noFill/>
            <a:miter lim="800000"/>
            <a:headEnd/>
            <a:tailEnd/>
          </a:ln>
        </p:spPr>
      </p:pic>
      <p:pic>
        <p:nvPicPr>
          <p:cNvPr id="641026" name="Picture 2"/>
          <p:cNvPicPr>
            <a:picLocks noChangeAspect="1" noChangeArrowheads="1"/>
          </p:cNvPicPr>
          <p:nvPr/>
        </p:nvPicPr>
        <p:blipFill>
          <a:blip r:embed="rId3" cstate="print"/>
          <a:srcRect/>
          <a:stretch>
            <a:fillRect/>
          </a:stretch>
        </p:blipFill>
        <p:spPr bwMode="auto">
          <a:xfrm>
            <a:off x="547688" y="1860550"/>
            <a:ext cx="1114425" cy="95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SWF Decider   </a:t>
            </a:r>
            <a:endParaRPr lang="en-US" sz="3600" dirty="0">
              <a:solidFill>
                <a:schemeClr val="accent5"/>
              </a:solidFill>
            </a:endParaRPr>
          </a:p>
        </p:txBody>
      </p:sp>
      <p:pic>
        <p:nvPicPr>
          <p:cNvPr id="640001" name="Picture 1"/>
          <p:cNvPicPr>
            <a:picLocks noChangeAspect="1" noChangeArrowheads="1"/>
          </p:cNvPicPr>
          <p:nvPr/>
        </p:nvPicPr>
        <p:blipFill>
          <a:blip r:embed="rId2" cstate="print"/>
          <a:srcRect/>
          <a:stretch>
            <a:fillRect/>
          </a:stretch>
        </p:blipFill>
        <p:spPr bwMode="auto">
          <a:xfrm>
            <a:off x="571500" y="2914650"/>
            <a:ext cx="7315200" cy="1485900"/>
          </a:xfrm>
          <a:prstGeom prst="rect">
            <a:avLst/>
          </a:prstGeom>
          <a:noFill/>
          <a:ln w="9525">
            <a:noFill/>
            <a:miter lim="800000"/>
            <a:headEnd/>
            <a:tailEnd/>
          </a:ln>
        </p:spPr>
      </p:pic>
      <p:pic>
        <p:nvPicPr>
          <p:cNvPr id="13" name="Picture 12" descr="decider.jpg"/>
          <p:cNvPicPr>
            <a:picLocks noChangeAspect="1"/>
          </p:cNvPicPr>
          <p:nvPr/>
        </p:nvPicPr>
        <p:blipFill>
          <a:blip r:embed="rId3" cstate="print"/>
          <a:stretch>
            <a:fillRect/>
          </a:stretch>
        </p:blipFill>
        <p:spPr>
          <a:xfrm>
            <a:off x="6729730" y="1555750"/>
            <a:ext cx="2644140" cy="11049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SWF Workers and Deciders  </a:t>
            </a:r>
            <a:endParaRPr lang="en-US" sz="3600" dirty="0">
              <a:solidFill>
                <a:schemeClr val="accent5"/>
              </a:solidFill>
            </a:endParaRPr>
          </a:p>
        </p:txBody>
      </p:sp>
      <p:sp>
        <p:nvSpPr>
          <p:cNvPr id="4" name="Rectangle 3"/>
          <p:cNvSpPr/>
          <p:nvPr/>
        </p:nvSpPr>
        <p:spPr>
          <a:xfrm>
            <a:off x="751450" y="1498600"/>
            <a:ext cx="8735450" cy="403187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1600" b="1" dirty="0" smtClean="0">
                <a:ln/>
              </a:rPr>
              <a:t>Amazon SWF stores tasks ,assigns them to workers when they are ready and monitors their progress </a:t>
            </a:r>
          </a:p>
          <a:p>
            <a:pPr algn="ctr"/>
            <a:endParaRPr lang="en-US" sz="1600" b="1" cap="none" spc="0" dirty="0" smtClean="0">
              <a:ln/>
              <a:effectLst/>
            </a:endParaRPr>
          </a:p>
          <a:p>
            <a:pPr algn="ctr"/>
            <a:endParaRPr lang="en-US" sz="1600" b="1" dirty="0" smtClean="0">
              <a:ln/>
            </a:endParaRPr>
          </a:p>
          <a:p>
            <a:pPr algn="ctr"/>
            <a:endParaRPr lang="en-US" sz="1600" b="1" dirty="0" smtClean="0">
              <a:ln/>
            </a:endParaRPr>
          </a:p>
          <a:p>
            <a:pPr algn="ctr"/>
            <a:endParaRPr lang="en-US" sz="1600" b="1" dirty="0" smtClean="0">
              <a:ln/>
            </a:endParaRPr>
          </a:p>
          <a:p>
            <a:pPr algn="ctr"/>
            <a:endParaRPr lang="en-US" sz="1600" b="1" dirty="0" smtClean="0">
              <a:ln/>
            </a:endParaRPr>
          </a:p>
          <a:p>
            <a:pPr algn="ctr"/>
            <a:r>
              <a:rPr lang="en-US" sz="1600" b="1" dirty="0" smtClean="0">
                <a:ln/>
              </a:rPr>
              <a:t>It ensures that a task is assigned only once and is never duplicated </a:t>
            </a:r>
          </a:p>
          <a:p>
            <a:pPr algn="ctr"/>
            <a:endParaRPr lang="en-US" sz="1600" b="1" cap="none" spc="0" dirty="0" smtClean="0">
              <a:ln/>
              <a:effectLst/>
            </a:endParaRPr>
          </a:p>
          <a:p>
            <a:pPr algn="ctr"/>
            <a:endParaRPr lang="en-US" sz="1600" b="1" dirty="0" smtClean="0">
              <a:ln/>
            </a:endParaRPr>
          </a:p>
          <a:p>
            <a:pPr algn="ctr"/>
            <a:endParaRPr lang="en-US" sz="1600" b="1" cap="none" spc="0" dirty="0" smtClean="0">
              <a:ln/>
              <a:effectLst/>
            </a:endParaRPr>
          </a:p>
          <a:p>
            <a:pPr algn="ctr"/>
            <a:endParaRPr lang="en-US" sz="1600" b="1" dirty="0" smtClean="0">
              <a:ln/>
            </a:endParaRPr>
          </a:p>
          <a:p>
            <a:pPr algn="ctr"/>
            <a:endParaRPr lang="en-US" sz="1600" b="1" cap="none" spc="0" dirty="0" smtClean="0">
              <a:ln/>
              <a:effectLst/>
            </a:endParaRPr>
          </a:p>
          <a:p>
            <a:pPr algn="ctr"/>
            <a:r>
              <a:rPr lang="en-US" sz="1600" b="1" cap="none" spc="0" dirty="0" smtClean="0">
                <a:ln/>
                <a:effectLst/>
              </a:rPr>
              <a:t>Workers and deciders can run independently and need not keep track of execution state .</a:t>
            </a:r>
          </a:p>
          <a:p>
            <a:pPr algn="ctr"/>
            <a:r>
              <a:rPr lang="en-US" sz="1600" b="1" cap="none" spc="0" dirty="0" smtClean="0">
                <a:ln/>
                <a:solidFill>
                  <a:schemeClr val="accent3"/>
                </a:solidFill>
                <a:effectLst/>
              </a:rPr>
              <a:t>        </a:t>
            </a:r>
            <a:endParaRPr lang="en-US" sz="1600" b="1" cap="none" spc="0" dirty="0">
              <a:ln/>
              <a:solidFill>
                <a:schemeClr val="accent3"/>
              </a:solidFill>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SWF - Domains </a:t>
            </a:r>
            <a:endParaRPr lang="en-US" sz="3600" dirty="0" smtClean="0">
              <a:solidFill>
                <a:schemeClr val="accent5"/>
              </a:solidFill>
            </a:endParaRPr>
          </a:p>
        </p:txBody>
      </p:sp>
      <p:sp>
        <p:nvSpPr>
          <p:cNvPr id="4" name="Content Placeholder 3"/>
          <p:cNvSpPr>
            <a:spLocks noGrp="1"/>
          </p:cNvSpPr>
          <p:nvPr>
            <p:ph sz="quarter" idx="10"/>
          </p:nvPr>
        </p:nvSpPr>
        <p:spPr/>
        <p:txBody>
          <a:bodyPr/>
          <a:lstStyle/>
          <a:p>
            <a:endParaRPr lang="en-US" sz="2400" dirty="0" smtClean="0"/>
          </a:p>
          <a:p>
            <a:endParaRPr lang="en-US" sz="2400" dirty="0" smtClean="0"/>
          </a:p>
          <a:p>
            <a:r>
              <a:rPr lang="en-US" sz="2400" dirty="0" smtClean="0"/>
              <a:t>Domains isolate a set of types ,executions and task lists from others within the same account </a:t>
            </a:r>
          </a:p>
          <a:p>
            <a:endParaRPr lang="en-US" sz="2400" dirty="0" smtClean="0"/>
          </a:p>
          <a:p>
            <a:r>
              <a:rPr lang="en-US" sz="2400" dirty="0" smtClean="0"/>
              <a:t>Register a domain using AWS Management Console or by using </a:t>
            </a:r>
          </a:p>
          <a:p>
            <a:pPr>
              <a:buNone/>
            </a:pPr>
            <a:r>
              <a:rPr lang="en-US" sz="2400" dirty="0" smtClean="0"/>
              <a:t>   RegisterDomain action in Amazon SWF API. </a:t>
            </a:r>
            <a:endParaRPr lang="en-US" sz="2400" dirty="0" smtClean="0"/>
          </a:p>
          <a:p>
            <a:pPr>
              <a:buNone/>
            </a:pPr>
            <a:endParaRPr lang="en-US" sz="2400" dirty="0" smtClean="0"/>
          </a:p>
          <a:p>
            <a:endParaRPr lang="en-US" sz="2400" dirty="0" smtClean="0"/>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SWF </a:t>
            </a:r>
            <a:r>
              <a:rPr lang="en-US" sz="3600" dirty="0" smtClean="0">
                <a:solidFill>
                  <a:schemeClr val="accent5"/>
                </a:solidFill>
              </a:rPr>
              <a:t>Benefits</a:t>
            </a:r>
          </a:p>
        </p:txBody>
      </p:sp>
      <p:pic>
        <p:nvPicPr>
          <p:cNvPr id="636929" name="Picture 1"/>
          <p:cNvPicPr>
            <a:picLocks noChangeAspect="1" noChangeArrowheads="1"/>
          </p:cNvPicPr>
          <p:nvPr/>
        </p:nvPicPr>
        <p:blipFill>
          <a:blip r:embed="rId2" cstate="print"/>
          <a:srcRect/>
          <a:stretch>
            <a:fillRect/>
          </a:stretch>
        </p:blipFill>
        <p:spPr bwMode="auto">
          <a:xfrm>
            <a:off x="1235075" y="1666875"/>
            <a:ext cx="7435850"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How long for Workflows ?</a:t>
            </a:r>
            <a:r>
              <a:rPr lang="en-US" sz="3600" dirty="0" smtClean="0">
                <a:solidFill>
                  <a:schemeClr val="accent5"/>
                </a:solidFill>
              </a:rPr>
              <a:t> </a:t>
            </a:r>
            <a:endParaRPr lang="en-US" sz="3600" dirty="0" smtClean="0">
              <a:solidFill>
                <a:schemeClr val="accent5"/>
              </a:solidFill>
            </a:endParaRPr>
          </a:p>
        </p:txBody>
      </p:sp>
      <p:sp>
        <p:nvSpPr>
          <p:cNvPr id="4" name="Content Placeholder 3"/>
          <p:cNvSpPr>
            <a:spLocks noGrp="1"/>
          </p:cNvSpPr>
          <p:nvPr>
            <p:ph sz="quarter" idx="10"/>
          </p:nvPr>
        </p:nvSpPr>
        <p:spPr/>
        <p:txBody>
          <a:bodyPr/>
          <a:lstStyle/>
          <a:p>
            <a:endParaRPr lang="en-US" sz="1800" b="1" dirty="0" smtClean="0"/>
          </a:p>
          <a:p>
            <a:endParaRPr lang="en-US" sz="1800" b="1" dirty="0" smtClean="0"/>
          </a:p>
          <a:p>
            <a:endParaRPr lang="en-US" sz="1800" b="1" dirty="0" smtClean="0"/>
          </a:p>
          <a:p>
            <a:endParaRPr lang="en-US" sz="1800" b="1" dirty="0" smtClean="0"/>
          </a:p>
          <a:p>
            <a:endParaRPr lang="en-US" sz="1800" b="1" dirty="0" smtClean="0"/>
          </a:p>
          <a:p>
            <a:r>
              <a:rPr lang="en-US" sz="1800" b="1" dirty="0" smtClean="0"/>
              <a:t>Maximum Workflow can be 1 Year and the value is always measured in seconds .</a:t>
            </a:r>
          </a:p>
          <a:p>
            <a:endParaRPr lang="en-US" sz="1600" dirty="0" smtClean="0"/>
          </a:p>
          <a:p>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accent5"/>
                </a:solidFill>
              </a:rPr>
              <a:t>SWF vs SQS  </a:t>
            </a:r>
            <a:endParaRPr lang="en-US" sz="3600" dirty="0" smtClean="0">
              <a:solidFill>
                <a:schemeClr val="accent5"/>
              </a:solidFill>
            </a:endParaRPr>
          </a:p>
        </p:txBody>
      </p:sp>
      <p:pic>
        <p:nvPicPr>
          <p:cNvPr id="634881" name="Picture 1"/>
          <p:cNvPicPr>
            <a:picLocks noGrp="1" noChangeAspect="1" noChangeArrowheads="1"/>
          </p:cNvPicPr>
          <p:nvPr>
            <p:ph sz="quarter" idx="10"/>
          </p:nvPr>
        </p:nvPicPr>
        <p:blipFill>
          <a:blip r:embed="rId2" cstate="print"/>
          <a:srcRect/>
          <a:stretch>
            <a:fillRect/>
          </a:stretch>
        </p:blipFill>
        <p:spPr bwMode="auto">
          <a:xfrm>
            <a:off x="828992" y="1513840"/>
            <a:ext cx="8244840" cy="45796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5324535"/>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a:t>
            </a:r>
            <a:r>
              <a:rPr lang="en-US" sz="2000" b="1" dirty="0" smtClean="0">
                <a:solidFill>
                  <a:schemeClr val="tx2">
                    <a:lumMod val="50000"/>
                  </a:schemeClr>
                </a:solidFill>
              </a:rPr>
              <a:t>SWF </a:t>
            </a:r>
            <a:r>
              <a:rPr lang="en-US" sz="2000" b="1" dirty="0" smtClean="0">
                <a:solidFill>
                  <a:schemeClr val="tx2">
                    <a:lumMod val="50000"/>
                  </a:schemeClr>
                </a:solidFill>
              </a:rPr>
              <a:t>– Simple </a:t>
            </a:r>
            <a:r>
              <a:rPr lang="en-US" sz="2000" b="1" dirty="0" smtClean="0">
                <a:solidFill>
                  <a:schemeClr val="tx2">
                    <a:lumMod val="50000"/>
                  </a:schemeClr>
                </a:solidFill>
              </a:rPr>
              <a:t>Workflow </a:t>
            </a:r>
            <a:r>
              <a:rPr lang="en-US" sz="2000" b="1" dirty="0" smtClean="0">
                <a:solidFill>
                  <a:schemeClr val="tx2">
                    <a:lumMod val="50000"/>
                  </a:schemeClr>
                </a:solidFill>
              </a:rPr>
              <a:t>Service</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t>
            </a:r>
            <a:r>
              <a:rPr lang="en-US" sz="2000" b="1" dirty="0" smtClean="0">
                <a:solidFill>
                  <a:schemeClr val="tx2">
                    <a:lumMod val="50000"/>
                  </a:schemeClr>
                </a:solidFill>
              </a:rPr>
              <a:t>SWF Example</a:t>
            </a: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t>
            </a:r>
            <a:r>
              <a:rPr lang="en-US" sz="2000" b="1" dirty="0" smtClean="0">
                <a:solidFill>
                  <a:schemeClr val="tx2">
                    <a:lumMod val="50000"/>
                  </a:schemeClr>
                </a:solidFill>
              </a:rPr>
              <a:t>SWF  </a:t>
            </a:r>
            <a:r>
              <a:rPr lang="en-US" sz="2000" b="1" dirty="0" smtClean="0">
                <a:solidFill>
                  <a:schemeClr val="tx2">
                    <a:lumMod val="50000"/>
                  </a:schemeClr>
                </a:solidFill>
              </a:rPr>
              <a:t>Worker</a:t>
            </a:r>
            <a:endParaRPr lang="en-US" sz="2000" b="1" dirty="0" smtClean="0">
              <a:solidFill>
                <a:schemeClr val="tx2">
                  <a:lumMod val="50000"/>
                </a:schemeClr>
              </a:solidFill>
            </a:endParaRP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t>
            </a:r>
            <a:r>
              <a:rPr lang="en-US" sz="2000" b="1" dirty="0" smtClean="0">
                <a:solidFill>
                  <a:schemeClr val="tx2">
                    <a:lumMod val="50000"/>
                  </a:schemeClr>
                </a:solidFill>
              </a:rPr>
              <a:t>SWF decider</a:t>
            </a: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t>
            </a:r>
            <a:r>
              <a:rPr lang="en-US" sz="2000" b="1" dirty="0" smtClean="0">
                <a:solidFill>
                  <a:schemeClr val="tx2">
                    <a:lumMod val="50000"/>
                  </a:schemeClr>
                </a:solidFill>
              </a:rPr>
              <a:t>SWF </a:t>
            </a:r>
            <a:r>
              <a:rPr lang="en-US" sz="2000" b="1" dirty="0" smtClean="0">
                <a:solidFill>
                  <a:schemeClr val="tx2">
                    <a:lumMod val="50000"/>
                  </a:schemeClr>
                </a:solidFill>
              </a:rPr>
              <a:t>Domains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SWF Benefits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SWF Vs SQS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endParaRPr lang="en-US" sz="2000" b="1" dirty="0" smtClean="0">
              <a:solidFill>
                <a:schemeClr val="tx2">
                  <a:lumMod val="50000"/>
                </a:schemeClr>
              </a:solidFill>
            </a:endParaRP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342900" y="1723460"/>
            <a:ext cx="4385466" cy="3115240"/>
            <a:chOff x="737486" y="1970456"/>
            <a:chExt cx="4385466" cy="3115240"/>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a:t>
              </a:r>
              <a:r>
                <a:rPr lang="en-US" sz="1600" dirty="0" smtClean="0">
                  <a:solidFill>
                    <a:srgbClr val="1F497D">
                      <a:lumMod val="50000"/>
                    </a:srgbClr>
                  </a:solidFill>
                </a:rPr>
                <a:t>SWF</a:t>
              </a:r>
              <a:endParaRPr lang="en-US" sz="1600" dirty="0" smtClean="0">
                <a:solidFill>
                  <a:srgbClr val="1F497D">
                    <a:lumMod val="50000"/>
                  </a:srgbClr>
                </a:solidFill>
              </a:endParaRP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a:t>
              </a:r>
              <a:r>
                <a:rPr lang="en-US" sz="1600" dirty="0" smtClean="0">
                  <a:solidFill>
                    <a:srgbClr val="1F497D">
                      <a:lumMod val="50000"/>
                    </a:srgbClr>
                  </a:solidFill>
                </a:rPr>
                <a:t>SWF Diagram</a:t>
              </a:r>
              <a:endParaRPr lang="en-US" sz="1600" dirty="0" smtClean="0">
                <a:solidFill>
                  <a:srgbClr val="1F497D">
                    <a:lumMod val="50000"/>
                  </a:srgbClr>
                </a:solidFill>
              </a:endParaRP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SWF Worker , Decider ,Domains </a:t>
              </a:r>
              <a:endParaRPr lang="en-US" sz="1600" dirty="0" smtClean="0">
                <a:solidFill>
                  <a:srgbClr val="1F497D">
                    <a:lumMod val="50000"/>
                  </a:srgbClr>
                </a:solidFill>
              </a:endParaRP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SWF </a:t>
              </a:r>
              <a:r>
                <a:rPr lang="en-US" sz="1600" dirty="0" smtClean="0">
                  <a:solidFill>
                    <a:srgbClr val="1F497D">
                      <a:lumMod val="50000"/>
                    </a:srgbClr>
                  </a:solidFill>
                </a:rPr>
                <a:t>vs SQS </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3" name="Rectangle 12"/>
            <p:cNvSpPr/>
            <p:nvPr/>
          </p:nvSpPr>
          <p:spPr>
            <a:xfrm>
              <a:off x="741186" y="45163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SWF Benefits  </a:t>
              </a:r>
              <a:endParaRPr lang="en-US" sz="1600" dirty="0" smtClean="0">
                <a:solidFill>
                  <a:srgbClr val="1F497D">
                    <a:lumMod val="50000"/>
                  </a:srgbClr>
                </a:solidFill>
              </a:endParaRPr>
            </a:p>
          </p:txBody>
        </p:sp>
        <p:sp>
          <p:nvSpPr>
            <p:cNvPr id="15" name="Rectangle 14"/>
            <p:cNvSpPr/>
            <p:nvPr/>
          </p:nvSpPr>
          <p:spPr>
            <a:xfrm>
              <a:off x="737486" y="4501496"/>
              <a:ext cx="622300" cy="584200"/>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a:t>
            </a:r>
            <a:r>
              <a:rPr lang="en-US" sz="1400" dirty="0" smtClean="0">
                <a:solidFill>
                  <a:srgbClr val="4F81BD">
                    <a:lumMod val="75000"/>
                  </a:srgbClr>
                </a:solidFill>
              </a:rPr>
              <a:t>SWF</a:t>
            </a:r>
            <a:endParaRPr lang="en-US" sz="1400" dirty="0" smtClean="0">
              <a:solidFill>
                <a:srgbClr val="4F81BD">
                  <a:lumMod val="75000"/>
                </a:srgbClr>
              </a:solidFill>
            </a:endParaRP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a:t>
            </a:r>
            <a:r>
              <a:rPr lang="en-US" sz="1400" dirty="0" smtClean="0">
                <a:solidFill>
                  <a:srgbClr val="4F81BD">
                    <a:lumMod val="75000"/>
                  </a:srgbClr>
                </a:solidFill>
              </a:rPr>
              <a:t>SWF</a:t>
            </a:r>
            <a:endParaRPr lang="en-US" sz="1400" dirty="0" smtClean="0">
              <a:solidFill>
                <a:srgbClr val="4F81BD">
                  <a:lumMod val="75000"/>
                </a:srgbClr>
              </a:solidFill>
            </a:endParaRP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SWF Diagram</a:t>
            </a:r>
            <a:endParaRPr lang="en-US" sz="1400" dirty="0" smtClean="0">
              <a:solidFill>
                <a:srgbClr val="4F81BD">
                  <a:lumMod val="75000"/>
                </a:srgbClr>
              </a:solidFill>
            </a:endParaRP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a:t>
            </a:r>
            <a:r>
              <a:rPr lang="en-US" sz="1400" dirty="0" smtClean="0">
                <a:solidFill>
                  <a:srgbClr val="4F81BD">
                    <a:lumMod val="75000"/>
                  </a:srgbClr>
                </a:solidFill>
              </a:rPr>
              <a:t>SWF Worker ,Decider ,Domains</a:t>
            </a:r>
            <a:endParaRPr lang="en-US" sz="1400" dirty="0" smtClean="0">
              <a:solidFill>
                <a:srgbClr val="4F81BD">
                  <a:lumMod val="75000"/>
                </a:srgbClr>
              </a:solidFill>
            </a:endParaRP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a:t>
            </a:r>
            <a:r>
              <a:rPr lang="en-US" sz="1400" dirty="0" smtClean="0">
                <a:solidFill>
                  <a:srgbClr val="4F81BD">
                    <a:lumMod val="75000"/>
                  </a:srgbClr>
                </a:solidFill>
              </a:rPr>
              <a:t>SWF </a:t>
            </a:r>
            <a:r>
              <a:rPr lang="en-US" sz="1400" dirty="0" smtClean="0">
                <a:solidFill>
                  <a:srgbClr val="4F81BD">
                    <a:lumMod val="75000"/>
                  </a:srgbClr>
                </a:solidFill>
              </a:rPr>
              <a:t>vs SQS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a:t>
            </a:r>
            <a:r>
              <a:rPr lang="en-US" sz="1400" dirty="0" smtClean="0">
                <a:solidFill>
                  <a:srgbClr val="4F81BD">
                    <a:lumMod val="75000"/>
                  </a:srgbClr>
                </a:solidFill>
              </a:rPr>
              <a:t>SWF Benefits</a:t>
            </a:r>
            <a:endParaRPr lang="en-US" sz="1400" dirty="0" smtClean="0">
              <a:solidFill>
                <a:srgbClr val="4F81BD">
                  <a:lumMod val="75000"/>
                </a:srgbClr>
              </a:solidFill>
            </a:endParaRP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5787</TotalTime>
  <Words>838</Words>
  <Application>Microsoft Office PowerPoint</Application>
  <PresentationFormat>A4 Paper (210x297 mm)</PresentationFormat>
  <Paragraphs>175</Paragraphs>
  <Slides>20</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20</vt:i4>
      </vt:variant>
    </vt:vector>
  </HeadingPairs>
  <TitlesOfParts>
    <vt:vector size="52"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–SWF</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SWF Workers</vt:lpstr>
      <vt:lpstr>SWF Decider   </vt:lpstr>
      <vt:lpstr>SWF Workers and Deciders  </vt:lpstr>
      <vt:lpstr>SWF - Domains </vt:lpstr>
      <vt:lpstr>SWF Benefits</vt:lpstr>
      <vt:lpstr>How long for Workflows ? </vt:lpstr>
      <vt:lpstr>SWF vs SQS  </vt:lpstr>
      <vt:lpstr>Slide 19</vt:lpstr>
      <vt:lpstr>Slide 20</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260</cp:revision>
  <dcterms:created xsi:type="dcterms:W3CDTF">2015-03-06T11:43:58Z</dcterms:created>
  <dcterms:modified xsi:type="dcterms:W3CDTF">2016-10-12T05:10:44Z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